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1" r:id="rId1"/>
  </p:sldMasterIdLst>
  <p:notesMasterIdLst>
    <p:notesMasterId r:id="rId15"/>
  </p:notesMasterIdLst>
  <p:sldIdLst>
    <p:sldId id="256" r:id="rId2"/>
    <p:sldId id="260" r:id="rId3"/>
    <p:sldId id="257" r:id="rId4"/>
    <p:sldId id="258" r:id="rId5"/>
    <p:sldId id="261" r:id="rId6"/>
    <p:sldId id="264" r:id="rId7"/>
    <p:sldId id="268" r:id="rId8"/>
    <p:sldId id="266" r:id="rId9"/>
    <p:sldId id="263" r:id="rId10"/>
    <p:sldId id="269" r:id="rId11"/>
    <p:sldId id="267" r:id="rId12"/>
    <p:sldId id="259" r:id="rId13"/>
    <p:sldId id="265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4D9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801" autoAdjust="0"/>
    <p:restoredTop sz="96357" autoAdjust="0"/>
  </p:normalViewPr>
  <p:slideViewPr>
    <p:cSldViewPr snapToGrid="0">
      <p:cViewPr>
        <p:scale>
          <a:sx n="100" d="100"/>
          <a:sy n="100" d="100"/>
        </p:scale>
        <p:origin x="714" y="30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0CE3DB-B551-4F35-A230-0097088626BA}" type="datetimeFigureOut">
              <a:rPr lang="en-US" smtClean="0"/>
              <a:t>4/29/2021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4465E6-70C5-4CC4-93FF-9462831AD1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5306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4465E6-70C5-4CC4-93FF-9462831AD14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7425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EV lanes</a:t>
            </a:r>
          </a:p>
          <a:p>
            <a:r>
              <a:rPr lang="en-US" dirty="0" err="1"/>
              <a:t>Evs</a:t>
            </a:r>
            <a:r>
              <a:rPr lang="en-US" dirty="0"/>
              <a:t> are better for the owners health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4465E6-70C5-4CC4-93FF-9462831AD14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1232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4465E6-70C5-4CC4-93FF-9462831AD14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6820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4/29/2021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29972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4/29/2021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67804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4/29/2021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87245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4/29/2021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01634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4/29/2021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158324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4/29/2021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53172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4/29/2021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959077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4/29/2021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462275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4/29/2021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51818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4/29/2021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09921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4/29/2021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00068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4/29/2021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77409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4/29/2021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47958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4/29/2021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82522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4/29/2021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75024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4/29/2021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93060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4/29/2021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15852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microsoft.com/office/2007/relationships/hdphoto" Target="../media/hdphoto1.wdp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02AC24A9-CCB6-4F8D-B8DB-C2F3692CFA5A}" type="datetimeFigureOut">
              <a:rPr lang="en-US" smtClean="0"/>
              <a:t>4/29/2021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85625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2" r:id="rId1"/>
    <p:sldLayoutId id="2147483743" r:id="rId2"/>
    <p:sldLayoutId id="2147483744" r:id="rId3"/>
    <p:sldLayoutId id="2147483745" r:id="rId4"/>
    <p:sldLayoutId id="2147483746" r:id="rId5"/>
    <p:sldLayoutId id="2147483747" r:id="rId6"/>
    <p:sldLayoutId id="2147483748" r:id="rId7"/>
    <p:sldLayoutId id="2147483749" r:id="rId8"/>
    <p:sldLayoutId id="2147483750" r:id="rId9"/>
    <p:sldLayoutId id="2147483751" r:id="rId10"/>
    <p:sldLayoutId id="2147483752" r:id="rId11"/>
    <p:sldLayoutId id="2147483753" r:id="rId12"/>
    <p:sldLayoutId id="2147483754" r:id="rId13"/>
    <p:sldLayoutId id="2147483755" r:id="rId14"/>
    <p:sldLayoutId id="2147483756" r:id="rId15"/>
    <p:sldLayoutId id="2147483757" r:id="rId16"/>
    <p:sldLayoutId id="2147483758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.jp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afdc.energy.gov/vehicles/electric_maintenance.html#:~:text=EVs%20typically%20require%20less%20maintenance,reduced%20due%20to%20regenerative%20braking" TargetMode="External"/><Relationship Id="rId2" Type="http://schemas.openxmlformats.org/officeDocument/2006/relationships/hyperlink" Target="http://www.marketwatch.com/story/how-many-gas-stations-are-in-us-how-many-will-there-be-in-10-years-2020-02-16#:~:text=There%20are%20about%20115%2C000%20gas,over%20the%20last%20two%20decades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Video 4">
            <a:extLst>
              <a:ext uri="{FF2B5EF4-FFF2-40B4-BE49-F238E27FC236}">
                <a16:creationId xmlns:a16="http://schemas.microsoft.com/office/drawing/2014/main" id="{B70C4BA3-F8EB-4440-A7F0-5F84505E8A8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284" r="-1" b="-1"/>
          <a:stretch/>
        </p:blipFill>
        <p:spPr>
          <a:xfrm>
            <a:off x="20" y="10"/>
            <a:ext cx="12191981" cy="6857990"/>
          </a:xfrm>
          <a:prstGeom prst="rect">
            <a:avLst/>
          </a:prstGeom>
          <a:effectLst>
            <a:outerShdw blurRad="50800" dist="50800" dir="5400000" algn="ctr" rotWithShape="0">
              <a:srgbClr val="64D9E7"/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3D1E05B-0D8D-4DC5-85B7-A4B7383861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4553" y="3091928"/>
            <a:ext cx="9078562" cy="2387600"/>
          </a:xfrm>
        </p:spPr>
        <p:txBody>
          <a:bodyPr>
            <a:normAutofit/>
          </a:bodyPr>
          <a:lstStyle/>
          <a:p>
            <a:r>
              <a:rPr lang="en-US" sz="6600" dirty="0">
                <a:solidFill>
                  <a:schemeClr val="bg1"/>
                </a:solidFill>
              </a:rPr>
              <a:t>The EV Problem</a:t>
            </a:r>
            <a:br>
              <a:rPr lang="en-US" sz="6600" dirty="0">
                <a:solidFill>
                  <a:schemeClr val="bg1"/>
                </a:solidFill>
              </a:rPr>
            </a:br>
            <a:endParaRPr lang="en-US" sz="6600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DADE49-8615-4BA7-8F5B-FC5CFF2C3A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4553" y="5551469"/>
            <a:ext cx="9078562" cy="592975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By Stryder R. Coleman</a:t>
            </a:r>
          </a:p>
        </p:txBody>
      </p:sp>
    </p:spTree>
    <p:extLst>
      <p:ext uri="{BB962C8B-B14F-4D97-AF65-F5344CB8AC3E}">
        <p14:creationId xmlns:p14="http://schemas.microsoft.com/office/powerpoint/2010/main" val="200208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72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8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ED2F9-4D3C-4045-BAD9-5B7CB8D9B5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5825" y="982132"/>
            <a:ext cx="3360772" cy="130386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100">
                <a:solidFill>
                  <a:srgbClr val="262626"/>
                </a:solidFill>
              </a:rPr>
              <a:t>The American Jobs Plan Continued</a:t>
            </a:r>
          </a:p>
        </p:txBody>
      </p:sp>
      <p:pic>
        <p:nvPicPr>
          <p:cNvPr id="6" name="Content Placeholder 5" descr="Map&#10;&#10;Description automatically generated">
            <a:extLst>
              <a:ext uri="{FF2B5EF4-FFF2-40B4-BE49-F238E27FC236}">
                <a16:creationId xmlns:a16="http://schemas.microsoft.com/office/drawing/2014/main" id="{CDDB4D4E-A98C-4E77-843B-8AB47C6B69F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3" t="7815" r="541" b="8158"/>
          <a:stretch/>
        </p:blipFill>
        <p:spPr>
          <a:xfrm>
            <a:off x="1148223" y="1265237"/>
            <a:ext cx="5847390" cy="4169029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8E9A3B-C848-4932-8D8C-3E5BACC0C3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535824" y="2556932"/>
            <a:ext cx="3360771" cy="331893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rgbClr val="262626"/>
                </a:solidFill>
              </a:rPr>
              <a:t>Constructing 500,000 new charging stations</a:t>
            </a:r>
          </a:p>
          <a:p>
            <a:r>
              <a:rPr lang="en-US" dirty="0">
                <a:solidFill>
                  <a:srgbClr val="262626"/>
                </a:solidFill>
              </a:rPr>
              <a:t>Installation standards</a:t>
            </a:r>
          </a:p>
          <a:p>
            <a:r>
              <a:rPr lang="en-US" dirty="0">
                <a:solidFill>
                  <a:srgbClr val="262626"/>
                </a:solidFill>
              </a:rPr>
              <a:t>Renewable energy construction</a:t>
            </a:r>
          </a:p>
          <a:p>
            <a:endParaRPr lang="en-US" dirty="0">
              <a:solidFill>
                <a:srgbClr val="2626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73486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DFB5D1BB-0703-437B-BD1E-1D07F8A273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3886586B-3F0F-4593-B272-AE75AD0F09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20DEB59-BF94-41B5-8F16-8B10442EE0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A3BEF6F-FC03-43B1-8D1B-8DA3A360DB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0F49BA32-A501-4C79-9A72-92587AB9EE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83F92AF-2403-4558-B1D7-72130A1E4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C3B7688B-16BA-4934-9E41-3FD5977E0C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Beyond the American Jobs 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62FD4C-7E41-4FA0-A46A-18FEAC879C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22044" y="2539997"/>
            <a:ext cx="6256866" cy="331893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Train mechanics to operate on electric vehicles</a:t>
            </a:r>
          </a:p>
          <a:p>
            <a:r>
              <a:rPr lang="en-US" dirty="0"/>
              <a:t>Restrictions on lobbying</a:t>
            </a:r>
          </a:p>
          <a:p>
            <a:r>
              <a:rPr lang="en-US" dirty="0"/>
              <a:t>A plan for more charging stations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Content Placeholder 5" descr="A person working on a car&#10;&#10;Description automatically generated with medium confidence">
            <a:extLst>
              <a:ext uri="{FF2B5EF4-FFF2-40B4-BE49-F238E27FC236}">
                <a16:creationId xmlns:a16="http://schemas.microsoft.com/office/drawing/2014/main" id="{7566C36E-4FBA-4702-99E3-E505A7B5142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37" r="20950" b="-1"/>
          <a:stretch/>
        </p:blipFill>
        <p:spPr>
          <a:xfrm>
            <a:off x="8085026" y="2701180"/>
            <a:ext cx="2739728" cy="2852640"/>
          </a:xfrm>
          <a:prstGeom prst="rect">
            <a:avLst/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39636260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EB8E3BF-F464-4900-8994-851061A9AD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Light trails on the road at night">
            <a:extLst>
              <a:ext uri="{FF2B5EF4-FFF2-40B4-BE49-F238E27FC236}">
                <a16:creationId xmlns:a16="http://schemas.microsoft.com/office/drawing/2014/main" id="{0231EFF7-ABAD-47F4-8442-BF7EED7401A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1173" b="1392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0DDD28-6623-4BB2-AD61-1F543E66AB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Summary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E0602D6-3A81-42F8-AE67-1BAAFC967C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2421466"/>
            <a:ext cx="9144000" cy="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32F0E2-2034-4926-A9BD-24D172F764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2556932"/>
            <a:ext cx="9601196" cy="3318936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</a:rPr>
              <a:t>Electric cars are the future and will continue to grow in market size</a:t>
            </a:r>
          </a:p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</a:rPr>
              <a:t>More charging stations will be constructed with the standard J-plug</a:t>
            </a:r>
          </a:p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</a:rPr>
              <a:t>The American Jobs Plan will build/repair infrastructure</a:t>
            </a:r>
          </a:p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</a:rPr>
              <a:t> Continuation of tax credits </a:t>
            </a:r>
          </a:p>
          <a:p>
            <a:pPr marL="0" indent="0">
              <a:buClr>
                <a:schemeClr val="tx1"/>
              </a:buClr>
              <a:buNone/>
            </a:pPr>
            <a:endParaRPr lang="en-US" dirty="0">
              <a:solidFill>
                <a:srgbClr val="FFFFFF"/>
              </a:solidFill>
            </a:endParaRPr>
          </a:p>
          <a:p>
            <a:endParaRPr lang="en-US" dirty="0">
              <a:solidFill>
                <a:srgbClr val="FFFFFF"/>
              </a:solidFill>
            </a:endParaRPr>
          </a:p>
          <a:p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18980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3656F-2A7B-4DC5-B282-F0CD7DDE27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 Cited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41921A-B4BA-4679-89BB-689FC39C8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pPr marL="0" marR="0" indent="-18288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“How Many Gas Stations Are In U.S.? How Many Will There Be In 10 Years?” MarketWatch, MarketWatch, 16 Feb. 2020, </a:t>
            </a:r>
            <a:r>
              <a:rPr lang="en-US" sz="2800" u="sng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www.marketwatch.com/story/how-many-gas-stations-are-in-us-how-many-will-there-be-in-10-years-2020-02-16#:~:text=There%20are%20about%20115%2C000%20gas,over%20the%20last%20two%20decades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en-US" sz="2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-18288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EVAdoption (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e.d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). (n.d.). EV charging STATIONS STATISTICS. Retrieved April 29, 2021, from https://evadoption.com/ev-charging-stations-statistics/#:~:text=With%20a%2045.0%25%20market%20share,and%20Blink%20Network%20(7.4%25).</a:t>
            </a:r>
            <a:endParaRPr lang="en-US" sz="2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-18288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Miles, Andy. “Standardization Of EV Charging In The EU.”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CleanTechnica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13 Sept. 2020, cleantechnica.com/2019/02/16/standardization-of-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ev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-charging-in-the-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eu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/. </a:t>
            </a:r>
            <a:endParaRPr lang="en-US" sz="2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-18288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Lozanova, S. (2021, March 04). 6 issues Facing electric vehicles. Retrieved April 28, 2021, from https://earth911.com/eco-tech/6-issues-with-electric-vehicles/</a:t>
            </a:r>
            <a:endParaRPr lang="en-US" sz="2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-18288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US Department of Energy. Maintenance and safety of hybrid and plug-in electric vehicles. (n.d.). Retrieved April 28, 2021, from </a:t>
            </a:r>
            <a:r>
              <a:rPr lang="en-US" sz="2800" u="sng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https://afdc.energy.gov/vehicles/electric_maintenance.html#:~:text=EVs%20typically%20require%20less%20maintenance,reduced%20due%20to%20regenerative%20braking</a:t>
            </a:r>
            <a:endParaRPr lang="en-US" sz="2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-18288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White House. FACT sheet: The American jobs plan. (2021, April 08). Retrieved April 25, 2021, from https://www.whitehouse.gov/briefing-room/statements-releases/2021/03/31/fact-sheet-the-american-jobs-plan/</a:t>
            </a:r>
            <a:endParaRPr lang="en-US" sz="2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-4572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-4572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997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52723366-C73B-4ED6-ADEF-29911C6BC5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47A4152-8E41-4D1C-B88C-57C5C430A6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631" y="484632"/>
            <a:ext cx="11222737" cy="1479635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/>
          </a:scene3d>
          <a:sp3d>
            <a:bevelT w="635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FB4DD0-BBA3-464E-AE74-574773697C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421" y="796374"/>
            <a:ext cx="10583158" cy="880027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Outline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999F76F5-72D4-4814-9169-8F535AEEB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0747" y="648377"/>
            <a:ext cx="10890504" cy="1152144"/>
          </a:xfrm>
          <a:prstGeom prst="rect">
            <a:avLst/>
          </a:prstGeom>
          <a:noFill/>
          <a:ln w="15875" cap="flat">
            <a:solidFill>
              <a:schemeClr val="accent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6202988-4466-42C5-B33A-AFABF051B4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86000"/>
            <a:ext cx="12192000" cy="4572000"/>
          </a:xfrm>
          <a:prstGeom prst="rect">
            <a:avLst/>
          </a:prstGeom>
          <a:gradFill>
            <a:gsLst>
              <a:gs pos="0">
                <a:schemeClr val="bg1"/>
              </a:gs>
              <a:gs pos="30000">
                <a:schemeClr val="bg1"/>
              </a:gs>
              <a:gs pos="61000">
                <a:schemeClr val="bg2">
                  <a:lumMod val="20000"/>
                  <a:lumOff val="80000"/>
                </a:schemeClr>
              </a:gs>
              <a:gs pos="97000">
                <a:schemeClr val="bg2">
                  <a:lumMod val="70000"/>
                  <a:lumOff val="3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innerShdw blurRad="63500" dist="50800" dir="16200000">
              <a:prstClr val="black">
                <a:alpha val="3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C4A3EE13-A28C-41BE-B4DD-586FEC4753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2612256"/>
            <a:ext cx="9601196" cy="3263612"/>
          </a:xfrm>
        </p:spPr>
        <p:txBody>
          <a:bodyPr numCol="2">
            <a:normAutofit/>
          </a:bodyPr>
          <a:lstStyle/>
          <a:p>
            <a:r>
              <a:rPr lang="en-US" dirty="0"/>
              <a:t>What are Electric Vehicles</a:t>
            </a:r>
          </a:p>
          <a:p>
            <a:r>
              <a:rPr lang="en-US" dirty="0"/>
              <a:t>Reasons to purchase an EV</a:t>
            </a:r>
          </a:p>
          <a:p>
            <a:r>
              <a:rPr lang="en-US" dirty="0"/>
              <a:t>Slow Adaptation</a:t>
            </a:r>
          </a:p>
          <a:p>
            <a:r>
              <a:rPr lang="en-US" dirty="0"/>
              <a:t>Problems of EVS</a:t>
            </a:r>
          </a:p>
          <a:p>
            <a:r>
              <a:rPr lang="en-US" dirty="0"/>
              <a:t>What needs to be addressed?</a:t>
            </a:r>
          </a:p>
          <a:p>
            <a:r>
              <a:rPr lang="en-US" dirty="0"/>
              <a:t>The American Jobs Plan</a:t>
            </a:r>
          </a:p>
          <a:p>
            <a:r>
              <a:rPr lang="en-US" dirty="0"/>
              <a:t>Beyond the American Jobs Plan</a:t>
            </a:r>
          </a:p>
          <a:p>
            <a:r>
              <a:rPr lang="en-US" dirty="0"/>
              <a:t>Summary</a:t>
            </a:r>
          </a:p>
          <a:p>
            <a:r>
              <a:rPr lang="en-US" dirty="0"/>
              <a:t>Works Cited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82669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17B4C-A157-4CB1-9C55-4C4BE03F14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770" y="1041401"/>
            <a:ext cx="4538526" cy="2345264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5400" dirty="0"/>
              <a:t>What is an electric vehicle ?</a:t>
            </a:r>
          </a:p>
        </p:txBody>
      </p:sp>
      <p:pic>
        <p:nvPicPr>
          <p:cNvPr id="6" name="Content Placeholder 5" descr="A red car on a road&#10;&#10;Description automatically generated with medium confidence">
            <a:extLst>
              <a:ext uri="{FF2B5EF4-FFF2-40B4-BE49-F238E27FC236}">
                <a16:creationId xmlns:a16="http://schemas.microsoft.com/office/drawing/2014/main" id="{C258DBF0-5F3D-41C7-9E8A-71C8A53B810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48" r="11449" b="-1"/>
          <a:stretch/>
        </p:blipFill>
        <p:spPr>
          <a:xfrm>
            <a:off x="1412683" y="1410208"/>
            <a:ext cx="4348925" cy="3858780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E7E6CD-F27E-437E-AD7A-8713CC174A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79045" y="3657596"/>
            <a:ext cx="4513252" cy="193346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100" dirty="0">
                <a:solidFill>
                  <a:schemeClr val="tx1"/>
                </a:solidFill>
              </a:rPr>
              <a:t>A vehicle that is powered by electricity instead of gas. </a:t>
            </a:r>
          </a:p>
          <a:p>
            <a:pPr marL="0" indent="0">
              <a:buNone/>
            </a:pPr>
            <a:r>
              <a:rPr lang="en-US" sz="2100" dirty="0">
                <a:solidFill>
                  <a:schemeClr val="tx1"/>
                </a:solidFill>
              </a:rPr>
              <a:t>Electric Vehicles (EVs) have been around since the 1832 and more common in the 1870s</a:t>
            </a:r>
          </a:p>
        </p:txBody>
      </p:sp>
    </p:spTree>
    <p:extLst>
      <p:ext uri="{BB962C8B-B14F-4D97-AF65-F5344CB8AC3E}">
        <p14:creationId xmlns:p14="http://schemas.microsoft.com/office/powerpoint/2010/main" val="165519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8F7707-FB4B-4B0E-ACF1-C293EB05D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5825" y="982132"/>
            <a:ext cx="3360772" cy="130386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100"/>
              <a:t>What drives people to purchase an EV?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FAC64D-A26C-4669-AC9E-55190C7450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535824" y="2556932"/>
            <a:ext cx="3360771" cy="331893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To be more environmentally friendly</a:t>
            </a:r>
          </a:p>
          <a:p>
            <a:r>
              <a:rPr lang="en-US" dirty="0"/>
              <a:t>Electric is less expensive</a:t>
            </a:r>
          </a:p>
          <a:p>
            <a:r>
              <a:rPr lang="en-US" dirty="0"/>
              <a:t>Social Pressures </a:t>
            </a:r>
          </a:p>
          <a:p>
            <a:r>
              <a:rPr lang="en-US" dirty="0"/>
              <a:t>Less maintenance required </a:t>
            </a:r>
          </a:p>
          <a:p>
            <a:r>
              <a:rPr lang="en-US" dirty="0"/>
              <a:t>No Gas Station Stops</a:t>
            </a:r>
          </a:p>
        </p:txBody>
      </p:sp>
      <p:pic>
        <p:nvPicPr>
          <p:cNvPr id="6" name="Content Placeholder 5" descr="A picture containing text, suit&#10;&#10;Description automatically generated">
            <a:extLst>
              <a:ext uri="{FF2B5EF4-FFF2-40B4-BE49-F238E27FC236}">
                <a16:creationId xmlns:a16="http://schemas.microsoft.com/office/drawing/2014/main" id="{21BC8E8C-9C96-4C3B-9440-1B4313925EC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87" r="-2" b="-2"/>
          <a:stretch/>
        </p:blipFill>
        <p:spPr>
          <a:xfrm>
            <a:off x="1412683" y="1410208"/>
            <a:ext cx="5278777" cy="3858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1458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6FD9F-6376-4F4D-B34E-DC50450D71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5825" y="982132"/>
            <a:ext cx="3360772" cy="130386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Slow adaption</a:t>
            </a:r>
          </a:p>
        </p:txBody>
      </p:sp>
      <p:pic>
        <p:nvPicPr>
          <p:cNvPr id="6" name="Content Placeholder 5" descr="A picture containing text, car, scene, road&#10;&#10;Description automatically generated">
            <a:extLst>
              <a:ext uri="{FF2B5EF4-FFF2-40B4-BE49-F238E27FC236}">
                <a16:creationId xmlns:a16="http://schemas.microsoft.com/office/drawing/2014/main" id="{8BF78517-9032-476E-9960-05C027062F6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68" r="6693" b="1"/>
          <a:stretch/>
        </p:blipFill>
        <p:spPr>
          <a:xfrm>
            <a:off x="1412683" y="1410208"/>
            <a:ext cx="5278777" cy="3858780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2E981B-46EF-4919-B050-0C117C98EB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535824" y="2556932"/>
            <a:ext cx="3360771" cy="331893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However, adaptation is slow with very few people adapting the new technology</a:t>
            </a:r>
          </a:p>
          <a:p>
            <a:r>
              <a:rPr lang="en-US" dirty="0"/>
              <a:t>Many people underestimate the safety of EVS</a:t>
            </a:r>
          </a:p>
        </p:txBody>
      </p:sp>
    </p:spTree>
    <p:extLst>
      <p:ext uri="{BB962C8B-B14F-4D97-AF65-F5344CB8AC3E}">
        <p14:creationId xmlns:p14="http://schemas.microsoft.com/office/powerpoint/2010/main" val="12606538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0D2B4D-124C-4C79-B55A-9C0528357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problem with EVs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4C9F06-B832-434F-B95E-1D45BB072EC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High initial cost</a:t>
            </a:r>
          </a:p>
          <a:p>
            <a:r>
              <a:rPr lang="en-US" dirty="0"/>
              <a:t>Small battery ranges</a:t>
            </a:r>
          </a:p>
          <a:p>
            <a:r>
              <a:rPr lang="en-US" dirty="0"/>
              <a:t>Charging Stations are rare</a:t>
            </a:r>
          </a:p>
          <a:p>
            <a:r>
              <a:rPr lang="en-US" dirty="0"/>
              <a:t>No standardized ports</a:t>
            </a:r>
          </a:p>
          <a:p>
            <a:r>
              <a:rPr lang="en-US" dirty="0"/>
              <a:t>Lobbying  </a:t>
            </a:r>
          </a:p>
          <a:p>
            <a:r>
              <a:rPr lang="en-US" dirty="0"/>
              <a:t>Congress has lack of Understanding</a:t>
            </a:r>
          </a:p>
        </p:txBody>
      </p:sp>
      <p:pic>
        <p:nvPicPr>
          <p:cNvPr id="6" name="Content Placeholder 5" descr="Timeline&#10;&#10;Description automatically generated">
            <a:extLst>
              <a:ext uri="{FF2B5EF4-FFF2-40B4-BE49-F238E27FC236}">
                <a16:creationId xmlns:a16="http://schemas.microsoft.com/office/drawing/2014/main" id="{3AC1C0AA-92F1-47D4-8688-D4F569103C8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70" y="2815793"/>
            <a:ext cx="6161243" cy="2799182"/>
          </a:xfrm>
        </p:spPr>
      </p:pic>
    </p:spTree>
    <p:extLst>
      <p:ext uri="{BB962C8B-B14F-4D97-AF65-F5344CB8AC3E}">
        <p14:creationId xmlns:p14="http://schemas.microsoft.com/office/powerpoint/2010/main" val="39079716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7249DA-52D6-4A86-A52D-E6CF86FF66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3660056" cy="1325373"/>
          </a:xfrm>
        </p:spPr>
        <p:txBody>
          <a:bodyPr anchor="b">
            <a:noAutofit/>
          </a:bodyPr>
          <a:lstStyle/>
          <a:p>
            <a:r>
              <a:rPr lang="en-US" dirty="0">
                <a:solidFill>
                  <a:srgbClr val="262626"/>
                </a:solidFill>
              </a:rPr>
              <a:t>No charge zones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CE72DCE-E332-4C71-9C33-55E95C9024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2493774"/>
            <a:ext cx="3660057" cy="338209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262626"/>
                </a:solidFill>
              </a:rPr>
              <a:t>Large stretches of land where electric vehicles have no place to charge</a:t>
            </a:r>
          </a:p>
          <a:p>
            <a:r>
              <a:rPr lang="en-US" dirty="0">
                <a:solidFill>
                  <a:srgbClr val="262626"/>
                </a:solidFill>
              </a:rPr>
              <a:t>Disproportionately in rural areas</a:t>
            </a:r>
          </a:p>
        </p:txBody>
      </p:sp>
      <p:pic>
        <p:nvPicPr>
          <p:cNvPr id="5" name="Content Placeholder 4" descr="Map&#10;&#10;Description automatically generated">
            <a:extLst>
              <a:ext uri="{FF2B5EF4-FFF2-40B4-BE49-F238E27FC236}">
                <a16:creationId xmlns:a16="http://schemas.microsoft.com/office/drawing/2014/main" id="{4078F945-E5DF-4A52-BD91-64F0E7B98D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3392" y="1353036"/>
            <a:ext cx="6409485" cy="4150141"/>
          </a:xfrm>
          <a:prstGeom prst="rect">
            <a:avLst/>
          </a:prstGeom>
          <a:ln w="57150" cmpd="thickThin">
            <a:solidFill>
              <a:srgbClr val="7F7F7F"/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9813895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6084AF-3476-4968-8D6D-BFF429AB6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can they be Addressed?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3CA304-C500-48D2-8625-187E94D8C9D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Tax Credits</a:t>
            </a:r>
          </a:p>
          <a:p>
            <a:r>
              <a:rPr lang="en-US" dirty="0"/>
              <a:t>Incentivizing construction in rural areas</a:t>
            </a:r>
          </a:p>
          <a:p>
            <a:r>
              <a:rPr lang="en-US" dirty="0"/>
              <a:t>Standardization </a:t>
            </a:r>
          </a:p>
          <a:p>
            <a:r>
              <a:rPr lang="en-US" dirty="0"/>
              <a:t>Electing more politicians with engineering backgrounds</a:t>
            </a:r>
          </a:p>
          <a:p>
            <a:r>
              <a:rPr lang="en-US" dirty="0"/>
              <a:t>The crumbling infrastructure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Content Placeholder 5" descr="A picture containing text, sky, building, outdoor&#10;&#10;Description automatically generated">
            <a:extLst>
              <a:ext uri="{FF2B5EF4-FFF2-40B4-BE49-F238E27FC236}">
                <a16:creationId xmlns:a16="http://schemas.microsoft.com/office/drawing/2014/main" id="{D869959A-7485-4F89-89AE-8769337EDA0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5502" y="2644889"/>
            <a:ext cx="4718050" cy="3141434"/>
          </a:xfrm>
        </p:spPr>
      </p:pic>
    </p:spTree>
    <p:extLst>
      <p:ext uri="{BB962C8B-B14F-4D97-AF65-F5344CB8AC3E}">
        <p14:creationId xmlns:p14="http://schemas.microsoft.com/office/powerpoint/2010/main" val="31087102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EE569D-3E49-4957-AD72-D94963F442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5825" y="982132"/>
            <a:ext cx="3360772" cy="130386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100" dirty="0"/>
              <a:t>The American Jobs Plan</a:t>
            </a:r>
          </a:p>
        </p:txBody>
      </p:sp>
      <p:pic>
        <p:nvPicPr>
          <p:cNvPr id="6" name="Content Placeholder 5" descr="A picture containing person, wall, person, suit&#10;&#10;Description automatically generated">
            <a:extLst>
              <a:ext uri="{FF2B5EF4-FFF2-40B4-BE49-F238E27FC236}">
                <a16:creationId xmlns:a16="http://schemas.microsoft.com/office/drawing/2014/main" id="{56611E1F-7CB5-4D52-B8EB-2E9EE25966D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75" r="9775" b="-1"/>
          <a:stretch/>
        </p:blipFill>
        <p:spPr>
          <a:xfrm>
            <a:off x="1412683" y="1410208"/>
            <a:ext cx="5278777" cy="3858780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B5BD0F-E3A9-42D8-AD36-2BF59E4168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535824" y="2556932"/>
            <a:ext cx="3360771" cy="331893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Tax credits </a:t>
            </a:r>
          </a:p>
          <a:p>
            <a:r>
              <a:rPr lang="en-US" dirty="0"/>
              <a:t>Research funding</a:t>
            </a:r>
          </a:p>
          <a:p>
            <a:r>
              <a:rPr lang="en-US" dirty="0"/>
              <a:t>Retooling Factories</a:t>
            </a:r>
          </a:p>
          <a:p>
            <a:r>
              <a:rPr lang="en-US" dirty="0"/>
              <a:t>Reevaluating supply chains</a:t>
            </a:r>
          </a:p>
          <a:p>
            <a:r>
              <a:rPr lang="en-US" dirty="0"/>
              <a:t>Training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586796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Custom 5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000000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3585</TotalTime>
  <Words>566</Words>
  <Application>Microsoft Office PowerPoint</Application>
  <PresentationFormat>Widescreen</PresentationFormat>
  <Paragraphs>77</Paragraphs>
  <Slides>13</Slides>
  <Notes>3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Garamond</vt:lpstr>
      <vt:lpstr>Times New Roman</vt:lpstr>
      <vt:lpstr>Organic</vt:lpstr>
      <vt:lpstr>The EV Problem </vt:lpstr>
      <vt:lpstr>Outline</vt:lpstr>
      <vt:lpstr>What is an electric vehicle ?</vt:lpstr>
      <vt:lpstr>What drives people to purchase an EV?</vt:lpstr>
      <vt:lpstr>Slow adaption</vt:lpstr>
      <vt:lpstr>The problem with EVs</vt:lpstr>
      <vt:lpstr>No charge zones</vt:lpstr>
      <vt:lpstr>How can they be Addressed?</vt:lpstr>
      <vt:lpstr>The American Jobs Plan</vt:lpstr>
      <vt:lpstr>The American Jobs Plan Continued</vt:lpstr>
      <vt:lpstr>Beyond the American Jobs Plan</vt:lpstr>
      <vt:lpstr>Summary</vt:lpstr>
      <vt:lpstr>Works Cited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Electric Cars</dc:title>
  <dc:creator>Stryder Coleman</dc:creator>
  <cp:lastModifiedBy>Stryder Coleman</cp:lastModifiedBy>
  <cp:revision>48</cp:revision>
  <dcterms:created xsi:type="dcterms:W3CDTF">2021-04-28T03:44:19Z</dcterms:created>
  <dcterms:modified xsi:type="dcterms:W3CDTF">2021-04-30T18:00:10Z</dcterms:modified>
</cp:coreProperties>
</file>